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8"/>
  </p:notesMasterIdLst>
  <p:sldIdLst>
    <p:sldId id="388" r:id="rId3"/>
    <p:sldId id="287" r:id="rId4"/>
    <p:sldId id="286" r:id="rId5"/>
    <p:sldId id="376" r:id="rId6"/>
    <p:sldId id="377" r:id="rId7"/>
    <p:sldId id="379" r:id="rId8"/>
    <p:sldId id="378" r:id="rId9"/>
    <p:sldId id="380" r:id="rId10"/>
    <p:sldId id="382" r:id="rId11"/>
    <p:sldId id="381" r:id="rId12"/>
    <p:sldId id="383" r:id="rId13"/>
    <p:sldId id="384" r:id="rId14"/>
    <p:sldId id="385" r:id="rId15"/>
    <p:sldId id="386" r:id="rId16"/>
    <p:sldId id="387" r:id="rId17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4762"/>
  </p:normalViewPr>
  <p:slideViewPr>
    <p:cSldViewPr>
      <p:cViewPr varScale="1">
        <p:scale>
          <a:sx n="59" d="100"/>
          <a:sy n="59" d="100"/>
        </p:scale>
        <p:origin x="1000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65B1595-AA93-45EA-8663-C839BAE922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10257E-1718-4E4F-901E-A587447DAAB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2C86C2A-A251-4235-AF3F-7C646CA45C73}" type="datetimeFigureOut">
              <a:rPr lang="en-US" altLang="en-US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99599CC-6E0F-4249-9725-11E3B15057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87CE829-6F9D-4D2B-BFE4-028CB3AE2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EE29B-0EE9-4AE6-8763-9B079963E2F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63925-C1A8-4D22-B693-3568639A4A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F5A06EB-FED8-4694-AA0C-F61DAA7289A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99C375DB-617D-480C-B752-5F433EA5A6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DD3211C-41B6-42F2-8B0F-CD6AD9D7F7F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411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9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2556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474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831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3730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882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6F9775DD-8917-44BE-89A7-CF1AAD587D42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C8D2A-1DD9-41C2-8185-80C9800A9E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2333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75EC8DF4-211E-4BDC-8E42-10F9B780C8D6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B52-390C-43CC-9238-983BA7463AA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710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15E8A-A5C9-495E-BAD1-EE862338B076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F364-D761-4844-9D5A-AC4E19608A2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3140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61C62D-140E-40B7-826F-7EC1D5234791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05F3E-59FE-4B37-90EB-906B9232CC9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06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77318-F77E-4BA1-94E2-503C8EA739A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4E17-6C55-4FD8-ADE0-8F7A22D41CC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4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86E294-AF05-43F3-B89B-CE7C8C38DF2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7B944-4F13-4251-B46F-DACD8A6F20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37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BC3B1-FB90-4A45-B1CA-4AA05D570E85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F6FED-B4AE-4B50-8D63-95832705F46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91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E54E7D-C834-45FC-A393-91D95B83BDF4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D58C7-7F0A-46A9-BD38-A8B8C40E03D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12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A81AD2-F1A7-4AAB-A107-FD9342C9ED8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836A-93CC-4C42-93AE-75404462467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684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F94281-8E13-4335-B8E5-FF8FCB9BE49E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E69F-1359-43C2-8660-D69EA1AA4B9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3445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1460289-A0F4-4DD5-96FB-CC8467FCDDA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C5F28F6-6712-48A8-81F0-8BDF8335E6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020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1052810-28C9-490D-8A80-D81BB38F5A32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D1A7A1-6C4B-411F-A5A3-2EEAD42F6061}"/>
              </a:ext>
            </a:extLst>
          </p:cNvPr>
          <p:cNvSpPr/>
          <p:nvPr/>
        </p:nvSpPr>
        <p:spPr>
          <a:xfrm>
            <a:off x="6440488" y="4038601"/>
            <a:ext cx="1143000" cy="415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5357CD-4525-40BB-A81B-F428FD6051BB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E598D0-7456-44B7-83FB-4A822DAB1736}"/>
              </a:ext>
            </a:extLst>
          </p:cNvPr>
          <p:cNvSpPr/>
          <p:nvPr/>
        </p:nvSpPr>
        <p:spPr>
          <a:xfrm rot="8575787">
            <a:off x="6175375" y="3989389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270" name="Picture 8">
            <a:extLst>
              <a:ext uri="{FF2B5EF4-FFF2-40B4-BE49-F238E27FC236}">
                <a16:creationId xmlns:a16="http://schemas.microsoft.com/office/drawing/2014/main" id="{F0D0F62A-B271-B730-3C21-195EF4140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87588" y="2286001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24197E-FBEA-4267-9E9D-1EFDCD2B652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57600" y="5178624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EF6F9D-8A76-414D-9D44-E89D7866FF5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7800" y="5175763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3922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EEFA1B-36EA-418A-B87A-3A821F6B406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8673" y="5178623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1274" name="Title 1">
            <a:extLst>
              <a:ext uri="{FF2B5EF4-FFF2-40B4-BE49-F238E27FC236}">
                <a16:creationId xmlns:a16="http://schemas.microsoft.com/office/drawing/2014/main" id="{097AB4CF-1991-F27D-3FA1-A67E9E35149E}"/>
              </a:ext>
            </a:extLst>
          </p:cNvPr>
          <p:cNvSpPr txBox="1">
            <a:spLocks/>
          </p:cNvSpPr>
          <p:nvPr/>
        </p:nvSpPr>
        <p:spPr bwMode="auto">
          <a:xfrm>
            <a:off x="1006248" y="306387"/>
            <a:ext cx="9139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195116-0B7B-4C16-B5AF-83F685AA0D82}"/>
              </a:ext>
            </a:extLst>
          </p:cNvPr>
          <p:cNvSpPr/>
          <p:nvPr/>
        </p:nvSpPr>
        <p:spPr>
          <a:xfrm>
            <a:off x="2057400" y="1631951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this a one-tailed or two-tailed test?</a:t>
            </a:r>
            <a:endParaRPr lang="en-US" sz="2400" b="1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B15E39F-9EC3-4715-9261-4F31B2467BDD}"/>
              </a:ext>
            </a:extLst>
          </p:cNvPr>
          <p:cNvSpPr/>
          <p:nvPr/>
        </p:nvSpPr>
        <p:spPr>
          <a:xfrm>
            <a:off x="7629109" y="3332919"/>
            <a:ext cx="3038891" cy="64813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0F177A-D69C-4EC3-B026-8D35EA7E73D7}"/>
              </a:ext>
            </a:extLst>
          </p:cNvPr>
          <p:cNvSpPr txBox="1"/>
          <p:nvPr/>
        </p:nvSpPr>
        <p:spPr>
          <a:xfrm>
            <a:off x="8084400" y="2681777"/>
            <a:ext cx="3095625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One-tailed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Two-tailed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BC379E-BBF2-4FCD-933C-82388D16643A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A70C2F-DA7D-4638-9DB0-264F3A2712A8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292" name="Picture 8">
            <a:extLst>
              <a:ext uri="{FF2B5EF4-FFF2-40B4-BE49-F238E27FC236}">
                <a16:creationId xmlns:a16="http://schemas.microsoft.com/office/drawing/2014/main" id="{9DD92FD9-4B32-0617-D167-FA8FD89F5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87588" y="2286001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EBCC4B-5C5C-4412-B0B2-03A2672AF16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57600" y="5178624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829C10-F90F-4E1B-804A-90FFB237CB8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7800" y="5175763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3922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6D0FCB-DD76-4828-84FB-09CCF832821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8673" y="5178623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296" name="Title 1">
            <a:extLst>
              <a:ext uri="{FF2B5EF4-FFF2-40B4-BE49-F238E27FC236}">
                <a16:creationId xmlns:a16="http://schemas.microsoft.com/office/drawing/2014/main" id="{55C625B5-0BD0-A69B-13DE-DE86FA8DA4F0}"/>
              </a:ext>
            </a:extLst>
          </p:cNvPr>
          <p:cNvSpPr txBox="1">
            <a:spLocks/>
          </p:cNvSpPr>
          <p:nvPr/>
        </p:nvSpPr>
        <p:spPr bwMode="auto">
          <a:xfrm>
            <a:off x="1069181" y="228599"/>
            <a:ext cx="9139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62A99F-4C1B-4A60-85B8-EC899B02ACC3}"/>
              </a:ext>
            </a:extLst>
          </p:cNvPr>
          <p:cNvSpPr/>
          <p:nvPr/>
        </p:nvSpPr>
        <p:spPr>
          <a:xfrm>
            <a:off x="1981200" y="1433034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null hypothesis?</a:t>
            </a:r>
            <a:endParaRPr lang="en-US" sz="2400" b="1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1B47073-B9DE-4A5F-B385-C1B08F16DDC3}"/>
              </a:ext>
            </a:extLst>
          </p:cNvPr>
          <p:cNvSpPr/>
          <p:nvPr/>
        </p:nvSpPr>
        <p:spPr>
          <a:xfrm>
            <a:off x="7113073" y="4288017"/>
            <a:ext cx="4853249" cy="193639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6C3AAA-BF52-4850-AFCB-BBC24314EB01}"/>
              </a:ext>
            </a:extLst>
          </p:cNvPr>
          <p:cNvSpPr txBox="1"/>
          <p:nvPr/>
        </p:nvSpPr>
        <p:spPr>
          <a:xfrm>
            <a:off x="7452558" y="1828087"/>
            <a:ext cx="434279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There is no difference in the percentages of Millennials and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who watch shows on Netflix in this sample.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In the population, different percentages of Millennials and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watch shows on Netflix.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There is no difference in the percentages of Millennials and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who watch shows on Netflix in the population.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Not enough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A78CF21-D246-4478-AFC6-3DA1A34E6B01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45EB48-7B8A-4975-B57D-59222324CFEF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316" name="Picture 8">
            <a:extLst>
              <a:ext uri="{FF2B5EF4-FFF2-40B4-BE49-F238E27FC236}">
                <a16:creationId xmlns:a16="http://schemas.microsoft.com/office/drawing/2014/main" id="{08A99DFB-3B52-F72D-8596-DEB8E7791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87588" y="2286001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F4F3AA-6F2C-44F9-B597-F31124F2C7B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57600" y="5178624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764D3F-E30B-4223-A02F-7909301C10D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7800" y="5175763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3922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BADAC6-64C0-4120-91AC-18BAFC6B774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8673" y="5178623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320" name="Title 1">
            <a:extLst>
              <a:ext uri="{FF2B5EF4-FFF2-40B4-BE49-F238E27FC236}">
                <a16:creationId xmlns:a16="http://schemas.microsoft.com/office/drawing/2014/main" id="{FCDA2DE4-25B6-2352-B51D-DC0C9821327D}"/>
              </a:ext>
            </a:extLst>
          </p:cNvPr>
          <p:cNvSpPr txBox="1">
            <a:spLocks/>
          </p:cNvSpPr>
          <p:nvPr/>
        </p:nvSpPr>
        <p:spPr bwMode="auto">
          <a:xfrm>
            <a:off x="1143000" y="223837"/>
            <a:ext cx="9372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BDCB8C-36E8-48A1-B5C3-227814CC863B}"/>
              </a:ext>
            </a:extLst>
          </p:cNvPr>
          <p:cNvSpPr/>
          <p:nvPr/>
        </p:nvSpPr>
        <p:spPr>
          <a:xfrm>
            <a:off x="2057400" y="1631951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alternative hypothesis?</a:t>
            </a:r>
            <a:endParaRPr lang="en-US" sz="2400" b="1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993EBB9-BFC4-41D4-8279-BC031A850D25}"/>
              </a:ext>
            </a:extLst>
          </p:cNvPr>
          <p:cNvSpPr/>
          <p:nvPr/>
        </p:nvSpPr>
        <p:spPr>
          <a:xfrm>
            <a:off x="7011988" y="1899553"/>
            <a:ext cx="4838700" cy="168184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BD2C50-29E4-4487-B29E-07990DDF0C12}"/>
              </a:ext>
            </a:extLst>
          </p:cNvPr>
          <p:cNvSpPr txBox="1"/>
          <p:nvPr/>
        </p:nvSpPr>
        <p:spPr>
          <a:xfrm>
            <a:off x="7319964" y="1899553"/>
            <a:ext cx="4257674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In the population, different percentages of Millennials and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watch shows on Netflix.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There is no difference in the percentages of Millennials and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who watch shows on Netflix in the population.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In the population, Millennials are more likely than Generation X-</a:t>
            </a:r>
            <a:r>
              <a:rPr lang="en-US" dirty="0" err="1">
                <a:latin typeface="+mn-lt"/>
              </a:rPr>
              <a:t>ers</a:t>
            </a:r>
            <a:r>
              <a:rPr lang="en-US" dirty="0">
                <a:latin typeface="+mn-lt"/>
              </a:rPr>
              <a:t> to watch shows on Netflix.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BF9FDBD-BA9F-49AB-8CD2-DF02DEB78DB7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5DD2D5-1441-42B1-92F9-7BE9A8D97D44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340" name="Picture 8">
            <a:extLst>
              <a:ext uri="{FF2B5EF4-FFF2-40B4-BE49-F238E27FC236}">
                <a16:creationId xmlns:a16="http://schemas.microsoft.com/office/drawing/2014/main" id="{636648F3-B1DE-C852-B4DD-98A03A716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87588" y="2286001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2FB98D-AC7C-4A8B-A825-84C2A491D13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57600" y="5178624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019A51-2D52-4FD2-B3BC-858A23E45A9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7800" y="5175763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3922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EC067-622A-474B-A30A-729B9247C67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8673" y="5178623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4344" name="Title 1">
            <a:extLst>
              <a:ext uri="{FF2B5EF4-FFF2-40B4-BE49-F238E27FC236}">
                <a16:creationId xmlns:a16="http://schemas.microsoft.com/office/drawing/2014/main" id="{CBBED236-74BD-A779-F2DB-C2A1886C46DA}"/>
              </a:ext>
            </a:extLst>
          </p:cNvPr>
          <p:cNvSpPr txBox="1">
            <a:spLocks/>
          </p:cNvSpPr>
          <p:nvPr/>
        </p:nvSpPr>
        <p:spPr bwMode="auto">
          <a:xfrm>
            <a:off x="1066800" y="258764"/>
            <a:ext cx="9444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CE6EA5-95CA-4708-8521-CD355AEBA1E5}"/>
              </a:ext>
            </a:extLst>
          </p:cNvPr>
          <p:cNvSpPr/>
          <p:nvPr/>
        </p:nvSpPr>
        <p:spPr>
          <a:xfrm>
            <a:off x="2057400" y="1631951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alpha-level?</a:t>
            </a:r>
            <a:endParaRPr lang="en-US" sz="2400" b="1" dirty="0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3F20D9-2111-4BED-BF67-A61B35335A20}"/>
              </a:ext>
            </a:extLst>
          </p:cNvPr>
          <p:cNvSpPr txBox="1"/>
          <p:nvPr/>
        </p:nvSpPr>
        <p:spPr>
          <a:xfrm>
            <a:off x="8126927" y="2515106"/>
            <a:ext cx="3095625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.025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.01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.10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.05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B3D0F27-7C5E-43E3-BDFF-BECB4B79A9E3}"/>
              </a:ext>
            </a:extLst>
          </p:cNvPr>
          <p:cNvSpPr/>
          <p:nvPr/>
        </p:nvSpPr>
        <p:spPr>
          <a:xfrm>
            <a:off x="7936554" y="4579623"/>
            <a:ext cx="1687402" cy="4619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B399CC5-7354-4014-B0EF-AA75BBA68D33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6C2849-9375-450C-AF48-1A4E585C8BC0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364" name="Picture 8">
            <a:extLst>
              <a:ext uri="{FF2B5EF4-FFF2-40B4-BE49-F238E27FC236}">
                <a16:creationId xmlns:a16="http://schemas.microsoft.com/office/drawing/2014/main" id="{B68280C9-4161-3E42-AC06-E43DCC160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87588" y="2286001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0E69DC-C133-496B-89CD-08A7C09BE30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57600" y="5178624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B9028-F6B5-4438-983F-22C4F5B0B47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7800" y="5175763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3922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8C6619-1641-40F0-AB8E-5BAE8827581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8673" y="5178623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5368" name="Title 1">
            <a:extLst>
              <a:ext uri="{FF2B5EF4-FFF2-40B4-BE49-F238E27FC236}">
                <a16:creationId xmlns:a16="http://schemas.microsoft.com/office/drawing/2014/main" id="{14D36357-7F48-0717-34ED-3924BE54BC80}"/>
              </a:ext>
            </a:extLst>
          </p:cNvPr>
          <p:cNvSpPr txBox="1">
            <a:spLocks/>
          </p:cNvSpPr>
          <p:nvPr/>
        </p:nvSpPr>
        <p:spPr bwMode="auto">
          <a:xfrm>
            <a:off x="1031081" y="295277"/>
            <a:ext cx="92154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344CF2-A4DB-4138-A8A1-D38783B04860}"/>
              </a:ext>
            </a:extLst>
          </p:cNvPr>
          <p:cNvSpPr/>
          <p:nvPr/>
        </p:nvSpPr>
        <p:spPr>
          <a:xfrm>
            <a:off x="2057400" y="1631951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zero at the center of the distribution?</a:t>
            </a:r>
            <a:endParaRPr lang="en-US" sz="2400" b="1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59819F-8BB2-4F7F-B050-507581C3470F}"/>
              </a:ext>
            </a:extLst>
          </p:cNvPr>
          <p:cNvSpPr txBox="1"/>
          <p:nvPr/>
        </p:nvSpPr>
        <p:spPr>
          <a:xfrm>
            <a:off x="7239000" y="2120830"/>
            <a:ext cx="4268786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 hypothesized difference in the population in rates of Netflix viewing between Millennials and Gen X-</a:t>
            </a:r>
            <a:r>
              <a:rPr lang="en-US" dirty="0" err="1">
                <a:latin typeface="+mn-lt"/>
              </a:rPr>
              <a:t>ers</a:t>
            </a: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Not enough information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 hypothesized difference in the sample in rates of Netflix viewing between Millennials and Gen X-</a:t>
            </a:r>
            <a:r>
              <a:rPr lang="en-US" dirty="0" err="1">
                <a:latin typeface="+mn-lt"/>
              </a:rPr>
              <a:t>ers</a:t>
            </a: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 value from the null hypothesis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F55E6E-B438-4A43-BB61-D9F65058F9A8}"/>
              </a:ext>
            </a:extLst>
          </p:cNvPr>
          <p:cNvSpPr/>
          <p:nvPr/>
        </p:nvSpPr>
        <p:spPr>
          <a:xfrm>
            <a:off x="6934200" y="2055815"/>
            <a:ext cx="4876800" cy="167798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2A40986-B0BC-4C11-8CB2-E156679BCDFE}"/>
              </a:ext>
            </a:extLst>
          </p:cNvPr>
          <p:cNvSpPr/>
          <p:nvPr/>
        </p:nvSpPr>
        <p:spPr>
          <a:xfrm>
            <a:off x="7067942" y="5483540"/>
            <a:ext cx="3676258" cy="9604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4AAE77D-BD72-487C-9BC9-F26A622696A9}"/>
              </a:ext>
            </a:extLst>
          </p:cNvPr>
          <p:cNvSpPr/>
          <p:nvPr/>
        </p:nvSpPr>
        <p:spPr>
          <a:xfrm>
            <a:off x="2209800" y="4038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4FAA0E-C1BF-4573-B25C-93AB22BB1DC0}"/>
              </a:ext>
            </a:extLst>
          </p:cNvPr>
          <p:cNvSpPr/>
          <p:nvPr/>
        </p:nvSpPr>
        <p:spPr>
          <a:xfrm rot="2177472">
            <a:off x="2592388" y="3984626"/>
            <a:ext cx="1270000" cy="498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388" name="Picture 8">
            <a:extLst>
              <a:ext uri="{FF2B5EF4-FFF2-40B4-BE49-F238E27FC236}">
                <a16:creationId xmlns:a16="http://schemas.microsoft.com/office/drawing/2014/main" id="{37E1A24A-9D09-3740-B1E1-933106413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9444" r="3526"/>
          <a:stretch>
            <a:fillRect/>
          </a:stretch>
        </p:blipFill>
        <p:spPr bwMode="auto">
          <a:xfrm>
            <a:off x="2246313" y="2803526"/>
            <a:ext cx="47244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3D64B5-A783-4112-9F7F-66A16E610F5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18412" y="5760037"/>
            <a:ext cx="1981200" cy="307777"/>
          </a:xfrm>
          <a:prstGeom prst="rect">
            <a:avLst/>
          </a:prstGeom>
          <a:blipFill rotWithShape="0">
            <a:blip r:embed="rId3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0DC949-95C0-4C8E-8503-C784C5A6E54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18612" y="5757176"/>
            <a:ext cx="1676400" cy="307777"/>
          </a:xfrm>
          <a:prstGeom prst="rect">
            <a:avLst/>
          </a:prstGeom>
          <a:blipFill rotWithShape="0">
            <a:blip r:embed="rId4"/>
            <a:stretch>
              <a:fillRect t="-1961" b="-1960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1ED246-ADD2-4A3D-9C8D-8D522DFA45C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49485" y="5760036"/>
            <a:ext cx="1676400" cy="307777"/>
          </a:xfrm>
          <a:prstGeom prst="rect">
            <a:avLst/>
          </a:prstGeom>
          <a:blipFill rotWithShape="0">
            <a:blip r:embed="rId5"/>
            <a:stretch>
              <a:fillRect t="-4000" b="-20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6392" name="Title 1">
            <a:extLst>
              <a:ext uri="{FF2B5EF4-FFF2-40B4-BE49-F238E27FC236}">
                <a16:creationId xmlns:a16="http://schemas.microsoft.com/office/drawing/2014/main" id="{002CC01C-7276-089F-EF1C-A2C31AAADF6A}"/>
              </a:ext>
            </a:extLst>
          </p:cNvPr>
          <p:cNvSpPr txBox="1">
            <a:spLocks/>
          </p:cNvSpPr>
          <p:nvPr/>
        </p:nvSpPr>
        <p:spPr bwMode="auto">
          <a:xfrm>
            <a:off x="1042988" y="194875"/>
            <a:ext cx="9520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In a random sample, 85% of Millennials watch shows on Netflix, compared to 79% of Generation X-</a:t>
            </a:r>
            <a:r>
              <a:rPr lang="en-US" altLang="en-US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ers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926288-BD2B-4462-BCF5-59A06419D5C3}"/>
              </a:ext>
            </a:extLst>
          </p:cNvPr>
          <p:cNvSpPr/>
          <p:nvPr/>
        </p:nvSpPr>
        <p:spPr>
          <a:xfrm>
            <a:off x="1803899" y="1396666"/>
            <a:ext cx="8505826" cy="83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The z-score associated with the percentage difference is 1.24. Is the difference statistically significant?</a:t>
            </a:r>
            <a:endParaRPr lang="en-US" sz="2400" b="1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DBF2A6-A24F-4BB1-853A-B637C6D10B3E}"/>
              </a:ext>
            </a:extLst>
          </p:cNvPr>
          <p:cNvSpPr txBox="1"/>
          <p:nvPr/>
        </p:nvSpPr>
        <p:spPr>
          <a:xfrm>
            <a:off x="8037059" y="3019844"/>
            <a:ext cx="3095625" cy="29238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</a:t>
            </a:r>
          </a:p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211FD7F-1492-42AC-ADCA-6E67A4FA4F1F}"/>
              </a:ext>
            </a:extLst>
          </p:cNvPr>
          <p:cNvSpPr/>
          <p:nvPr/>
        </p:nvSpPr>
        <p:spPr>
          <a:xfrm>
            <a:off x="7848600" y="3810000"/>
            <a:ext cx="1775356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194ADD5A-5852-E009-9054-6705873C9A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10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4C9CAFCE-0D47-3133-536E-BFD3E87FE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FFD4C28-4AA0-41DA-D817-D552DB196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59608"/>
            <a:ext cx="9063038" cy="1143000"/>
          </a:xfrm>
        </p:spPr>
        <p:txBody>
          <a:bodyPr/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17DB2D5-2D3C-4598-8063-484BF43080D7}"/>
              </a:ext>
            </a:extLst>
          </p:cNvPr>
          <p:cNvSpPr/>
          <p:nvPr/>
        </p:nvSpPr>
        <p:spPr>
          <a:xfrm>
            <a:off x="7862547" y="3452472"/>
            <a:ext cx="3142912" cy="65756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9835F-CC9C-444C-B554-E59B2D5C8B5C}"/>
              </a:ext>
            </a:extLst>
          </p:cNvPr>
          <p:cNvSpPr txBox="1"/>
          <p:nvPr/>
        </p:nvSpPr>
        <p:spPr>
          <a:xfrm>
            <a:off x="8229600" y="3506901"/>
            <a:ext cx="247105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One-tailed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Two-tailed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B92066-5F5A-443F-8251-E66FA11C30DB}"/>
              </a:ext>
            </a:extLst>
          </p:cNvPr>
          <p:cNvSpPr/>
          <p:nvPr/>
        </p:nvSpPr>
        <p:spPr>
          <a:xfrm>
            <a:off x="2135981" y="2444678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this a one-tailed or two-tailed test?</a:t>
            </a:r>
            <a:endParaRPr lang="en-US" sz="2400" b="1" dirty="0">
              <a:latin typeface="+mj-lt"/>
            </a:endParaRPr>
          </a:p>
        </p:txBody>
      </p:sp>
      <p:pic>
        <p:nvPicPr>
          <p:cNvPr id="4102" name="Picture 22">
            <a:extLst>
              <a:ext uri="{FF2B5EF4-FFF2-40B4-BE49-F238E27FC236}">
                <a16:creationId xmlns:a16="http://schemas.microsoft.com/office/drawing/2014/main" id="{A35F3E23-A0EA-2A63-AD48-A140C02DD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6" y="2971800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1E6D374-4661-479F-B5B9-2746CB20F213}"/>
              </a:ext>
            </a:extLst>
          </p:cNvPr>
          <p:cNvSpPr txBox="1"/>
          <p:nvPr/>
        </p:nvSpPr>
        <p:spPr>
          <a:xfrm>
            <a:off x="6519862" y="2490107"/>
            <a:ext cx="51816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is no difference in mean costs of cat and dog ownership in this sample.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is no difference in mean costs of cat and dog ownership in the population of cat and dog owners.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 of cat and dog owners, people spend more money on their dogs than cats.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</a:t>
            </a:r>
          </a:p>
        </p:txBody>
      </p:sp>
      <p:sp>
        <p:nvSpPr>
          <p:cNvPr id="5122" name="Title 1">
            <a:extLst>
              <a:ext uri="{FF2B5EF4-FFF2-40B4-BE49-F238E27FC236}">
                <a16:creationId xmlns:a16="http://schemas.microsoft.com/office/drawing/2014/main" id="{A3E8FBB1-3F1B-6BC4-FDB7-4B82C8F6D4C5}"/>
              </a:ext>
            </a:extLst>
          </p:cNvPr>
          <p:cNvSpPr txBox="1">
            <a:spLocks/>
          </p:cNvSpPr>
          <p:nvPr/>
        </p:nvSpPr>
        <p:spPr bwMode="auto">
          <a:xfrm>
            <a:off x="1143000" y="646114"/>
            <a:ext cx="944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004F39-E16F-4BD9-9CA4-7B95374F3DAD}"/>
              </a:ext>
            </a:extLst>
          </p:cNvPr>
          <p:cNvSpPr/>
          <p:nvPr/>
        </p:nvSpPr>
        <p:spPr>
          <a:xfrm>
            <a:off x="1483179" y="2490107"/>
            <a:ext cx="45720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null hypothesis?</a:t>
            </a:r>
            <a:endParaRPr lang="en-US" sz="2400" b="1" dirty="0">
              <a:latin typeface="+mj-lt"/>
            </a:endParaRPr>
          </a:p>
        </p:txBody>
      </p:sp>
      <p:pic>
        <p:nvPicPr>
          <p:cNvPr id="5126" name="Picture 10">
            <a:extLst>
              <a:ext uri="{FF2B5EF4-FFF2-40B4-BE49-F238E27FC236}">
                <a16:creationId xmlns:a16="http://schemas.microsoft.com/office/drawing/2014/main" id="{73DE28F4-0399-6263-3443-BCA6BF8C2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29" y="3145971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5017C83-18A5-4C0A-BBEF-5DDC15C9F340}"/>
              </a:ext>
            </a:extLst>
          </p:cNvPr>
          <p:cNvSpPr/>
          <p:nvPr/>
        </p:nvSpPr>
        <p:spPr>
          <a:xfrm>
            <a:off x="5943601" y="3472543"/>
            <a:ext cx="6138862" cy="14827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5A95FC45-896E-D885-9C4A-D345F2BEA8BF}"/>
              </a:ext>
            </a:extLst>
          </p:cNvPr>
          <p:cNvSpPr txBox="1">
            <a:spLocks/>
          </p:cNvSpPr>
          <p:nvPr/>
        </p:nvSpPr>
        <p:spPr bwMode="auto">
          <a:xfrm>
            <a:off x="1066800" y="647700"/>
            <a:ext cx="9429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4E0852-1FE0-438B-8093-BA68A8B37916}"/>
              </a:ext>
            </a:extLst>
          </p:cNvPr>
          <p:cNvSpPr/>
          <p:nvPr/>
        </p:nvSpPr>
        <p:spPr>
          <a:xfrm>
            <a:off x="556531" y="2471057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alternative hypothesis?</a:t>
            </a:r>
            <a:endParaRPr lang="en-US" sz="2400" b="1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B997A5-63E2-4DE7-89D6-3959273E376A}"/>
              </a:ext>
            </a:extLst>
          </p:cNvPr>
          <p:cNvSpPr txBox="1"/>
          <p:nvPr/>
        </p:nvSpPr>
        <p:spPr>
          <a:xfrm>
            <a:off x="6096000" y="2471057"/>
            <a:ext cx="5572126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 of cat and dog owners, people do not spend the same amount money on their dogs than cats.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There is no difference in mean costs of cat and dog ownership in the population of cat and dog owners.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In the population of cat and dog owners, people spend more money on their dogs than cats.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</a:t>
            </a:r>
          </a:p>
        </p:txBody>
      </p:sp>
      <p:pic>
        <p:nvPicPr>
          <p:cNvPr id="6150" name="Picture 9">
            <a:extLst>
              <a:ext uri="{FF2B5EF4-FFF2-40B4-BE49-F238E27FC236}">
                <a16:creationId xmlns:a16="http://schemas.microsoft.com/office/drawing/2014/main" id="{A43092B9-72C8-1F12-F2E4-440E49073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06" y="3347584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B03ABA1-99CD-403A-8C37-3E376A84D6EE}"/>
              </a:ext>
            </a:extLst>
          </p:cNvPr>
          <p:cNvSpPr/>
          <p:nvPr/>
        </p:nvSpPr>
        <p:spPr>
          <a:xfrm>
            <a:off x="5715000" y="4648200"/>
            <a:ext cx="6329363" cy="140479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854F338-618E-BE55-FC16-B2E734D36914}"/>
              </a:ext>
            </a:extLst>
          </p:cNvPr>
          <p:cNvSpPr txBox="1">
            <a:spLocks/>
          </p:cNvSpPr>
          <p:nvPr/>
        </p:nvSpPr>
        <p:spPr bwMode="auto">
          <a:xfrm>
            <a:off x="1095375" y="684213"/>
            <a:ext cx="936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7C5A16-32FF-4C9B-9906-D75DA5106C41}"/>
              </a:ext>
            </a:extLst>
          </p:cNvPr>
          <p:cNvSpPr/>
          <p:nvPr/>
        </p:nvSpPr>
        <p:spPr>
          <a:xfrm>
            <a:off x="939800" y="2282031"/>
            <a:ext cx="7920038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zero in the center of the distribution?</a:t>
            </a:r>
            <a:endParaRPr lang="en-US" sz="2400" b="1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97B608-6FCE-4F3D-A205-465E31C44B05}"/>
              </a:ext>
            </a:extLst>
          </p:cNvPr>
          <p:cNvSpPr txBox="1"/>
          <p:nvPr/>
        </p:nvSpPr>
        <p:spPr>
          <a:xfrm>
            <a:off x="6353062" y="2846725"/>
            <a:ext cx="556112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 hypothesized difference in the population between expenditures on dogs and cats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Not enough information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 hypothesized difference in the sample between expenditures on dogs and cats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0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000" dirty="0">
                <a:latin typeface="+mn-lt"/>
              </a:rPr>
              <a:t>The value from the null hypothesis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91FE99C-E9B7-46D6-A6BF-6AA9144AE89D}"/>
              </a:ext>
            </a:extLst>
          </p:cNvPr>
          <p:cNvSpPr/>
          <p:nvPr/>
        </p:nvSpPr>
        <p:spPr>
          <a:xfrm>
            <a:off x="6096000" y="5693568"/>
            <a:ext cx="5943600" cy="96043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175" name="Picture 10">
            <a:extLst>
              <a:ext uri="{FF2B5EF4-FFF2-40B4-BE49-F238E27FC236}">
                <a16:creationId xmlns:a16="http://schemas.microsoft.com/office/drawing/2014/main" id="{B2152770-E653-35DE-B1CF-56B62F805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71" y="3307470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FFC3B6C-C916-416B-93E3-391ED2F13787}"/>
              </a:ext>
            </a:extLst>
          </p:cNvPr>
          <p:cNvSpPr/>
          <p:nvPr/>
        </p:nvSpPr>
        <p:spPr>
          <a:xfrm>
            <a:off x="6019800" y="2590800"/>
            <a:ext cx="6019800" cy="1447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95E7B247-81DC-7C14-2A1B-AB902A9113B6}"/>
              </a:ext>
            </a:extLst>
          </p:cNvPr>
          <p:cNvSpPr txBox="1">
            <a:spLocks/>
          </p:cNvSpPr>
          <p:nvPr/>
        </p:nvSpPr>
        <p:spPr bwMode="auto">
          <a:xfrm>
            <a:off x="1200605" y="685802"/>
            <a:ext cx="9444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2493EA-B8ED-42B3-BDD9-F819A4C13F92}"/>
              </a:ext>
            </a:extLst>
          </p:cNvPr>
          <p:cNvSpPr/>
          <p:nvPr/>
        </p:nvSpPr>
        <p:spPr>
          <a:xfrm>
            <a:off x="1698171" y="2320132"/>
            <a:ext cx="8301038" cy="83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There are 200 dogs and 200 cats in the sample. </a:t>
            </a:r>
          </a:p>
          <a:p>
            <a:pPr>
              <a:defRPr/>
            </a:pPr>
            <a:r>
              <a:rPr lang="en-US" altLang="en-US" sz="2400" b="1" dirty="0">
                <a:latin typeface="+mj-lt"/>
              </a:rPr>
              <a:t>What is the alpha-level?</a:t>
            </a:r>
            <a:endParaRPr lang="en-US" sz="2400" b="1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7F6126-1F89-45D0-AF31-8A89EF84C979}"/>
              </a:ext>
            </a:extLst>
          </p:cNvPr>
          <p:cNvSpPr txBox="1"/>
          <p:nvPr/>
        </p:nvSpPr>
        <p:spPr>
          <a:xfrm>
            <a:off x="8170408" y="3172166"/>
            <a:ext cx="182880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.025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.10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.02</a:t>
            </a:r>
          </a:p>
          <a:p>
            <a:pPr marL="457200" indent="-457200">
              <a:buFontTx/>
              <a:buAutoNum type="alphaUcPeriod"/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</p:txBody>
      </p:sp>
      <p:pic>
        <p:nvPicPr>
          <p:cNvPr id="8197" name="Picture 8">
            <a:extLst>
              <a:ext uri="{FF2B5EF4-FFF2-40B4-BE49-F238E27FC236}">
                <a16:creationId xmlns:a16="http://schemas.microsoft.com/office/drawing/2014/main" id="{35E64793-C485-4316-0610-B284DD0C0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05" y="3276600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BC3F0002-0441-46A1-96A0-5D05ACDAAFE3}"/>
              </a:ext>
            </a:extLst>
          </p:cNvPr>
          <p:cNvSpPr/>
          <p:nvPr/>
        </p:nvSpPr>
        <p:spPr>
          <a:xfrm>
            <a:off x="7748136" y="4078628"/>
            <a:ext cx="1828800" cy="60959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FA76E4D4-5A9A-07C7-C543-14DA48457FC9}"/>
              </a:ext>
            </a:extLst>
          </p:cNvPr>
          <p:cNvSpPr txBox="1">
            <a:spLocks/>
          </p:cNvSpPr>
          <p:nvPr/>
        </p:nvSpPr>
        <p:spPr bwMode="auto">
          <a:xfrm>
            <a:off x="1564481" y="676276"/>
            <a:ext cx="906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974EE7-8AEF-418E-8B3D-EA638900833C}"/>
              </a:ext>
            </a:extLst>
          </p:cNvPr>
          <p:cNvSpPr/>
          <p:nvPr/>
        </p:nvSpPr>
        <p:spPr>
          <a:xfrm>
            <a:off x="2057400" y="2280443"/>
            <a:ext cx="79200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What is the probability of randomly selecting a difference that is at least as large as $100?</a:t>
            </a:r>
            <a:endParaRPr lang="en-US" sz="2400" b="1" dirty="0">
              <a:latin typeface="+mj-lt"/>
            </a:endParaRPr>
          </a:p>
        </p:txBody>
      </p:sp>
      <p:pic>
        <p:nvPicPr>
          <p:cNvPr id="9220" name="Picture 8">
            <a:extLst>
              <a:ext uri="{FF2B5EF4-FFF2-40B4-BE49-F238E27FC236}">
                <a16:creationId xmlns:a16="http://schemas.microsoft.com/office/drawing/2014/main" id="{AD89A465-4395-16BA-350C-3E3CB820B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481" y="3200400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087819-E8AF-4502-8520-8996BFB9238B}"/>
              </a:ext>
            </a:extLst>
          </p:cNvPr>
          <p:cNvSpPr txBox="1"/>
          <p:nvPr/>
        </p:nvSpPr>
        <p:spPr>
          <a:xfrm>
            <a:off x="8001000" y="3276600"/>
            <a:ext cx="317341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Greater than .05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Less than .05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A3E61A0-D0B1-4F08-8A2D-5650E727C06D}"/>
              </a:ext>
            </a:extLst>
          </p:cNvPr>
          <p:cNvSpPr/>
          <p:nvPr/>
        </p:nvSpPr>
        <p:spPr>
          <a:xfrm>
            <a:off x="7543800" y="5659220"/>
            <a:ext cx="3886200" cy="8302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EFD68A12-4B49-90CE-D018-B66B48A1438F}"/>
              </a:ext>
            </a:extLst>
          </p:cNvPr>
          <p:cNvSpPr txBox="1">
            <a:spLocks/>
          </p:cNvSpPr>
          <p:nvPr/>
        </p:nvSpPr>
        <p:spPr bwMode="auto">
          <a:xfrm>
            <a:off x="1521619" y="685122"/>
            <a:ext cx="899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2"/>
                </a:solidFill>
                <a:latin typeface="+mj-lt"/>
              </a:rPr>
              <a:t>In a random sample of cat and dog owners, people spend, on average, $800 on their cats per year and, on average, $900 on their dogs per year.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B67802-7EA1-4465-B318-7678638CD2F7}"/>
              </a:ext>
            </a:extLst>
          </p:cNvPr>
          <p:cNvSpPr/>
          <p:nvPr/>
        </p:nvSpPr>
        <p:spPr>
          <a:xfrm>
            <a:off x="1828800" y="2436812"/>
            <a:ext cx="79200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latin typeface="+mj-lt"/>
              </a:rPr>
              <a:t>Is the difference in means statistically significant?</a:t>
            </a:r>
            <a:endParaRPr lang="en-US" sz="2400" b="1" dirty="0">
              <a:latin typeface="+mj-lt"/>
            </a:endParaRPr>
          </a:p>
        </p:txBody>
      </p:sp>
      <p:pic>
        <p:nvPicPr>
          <p:cNvPr id="10244" name="Picture 8">
            <a:extLst>
              <a:ext uri="{FF2B5EF4-FFF2-40B4-BE49-F238E27FC236}">
                <a16:creationId xmlns:a16="http://schemas.microsoft.com/office/drawing/2014/main" id="{2682CD83-7CDE-8506-1DC3-351A4EE9B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00400"/>
            <a:ext cx="526732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07E629-B9EA-4DCD-899C-DA12A287CFE6}"/>
              </a:ext>
            </a:extLst>
          </p:cNvPr>
          <p:cNvSpPr txBox="1"/>
          <p:nvPr/>
        </p:nvSpPr>
        <p:spPr>
          <a:xfrm>
            <a:off x="7924800" y="3429000"/>
            <a:ext cx="3095625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Yes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43733B-2337-4139-A9B3-FE0BD5C57FB0}"/>
              </a:ext>
            </a:extLst>
          </p:cNvPr>
          <p:cNvSpPr/>
          <p:nvPr/>
        </p:nvSpPr>
        <p:spPr>
          <a:xfrm>
            <a:off x="7620000" y="5181600"/>
            <a:ext cx="1970088" cy="6588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936</TotalTime>
  <Words>910</Words>
  <Application>Microsoft Office PowerPoint</Application>
  <PresentationFormat>Widescreen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10</vt:lpstr>
      <vt:lpstr>In a random sample of cat and dog owners, people spend, on average, $800 on their cats per year and, on average, $900 on their dogs per year.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140</cp:revision>
  <dcterms:created xsi:type="dcterms:W3CDTF">2012-02-08T19:26:01Z</dcterms:created>
  <dcterms:modified xsi:type="dcterms:W3CDTF">2024-07-22T18:23:00Z</dcterms:modified>
</cp:coreProperties>
</file>